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6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ИТОГИ контрольных работ по математике и русскому языку</a:t>
            </a:r>
            <a:br>
              <a:rPr lang="ru-RU" dirty="0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в 3 и 4 </a:t>
            </a:r>
            <a:r>
              <a:rPr lang="ru-RU" dirty="0" err="1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кл</a:t>
            </a:r>
            <a:r>
              <a:rPr lang="ru-RU" dirty="0">
                <a:solidFill>
                  <a:schemeClr val="bg1"/>
                </a:solidFill>
                <a:latin typeface="Monotype Corsiva" pitchFamily="66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9100" b="1" dirty="0">
                <a:solidFill>
                  <a:schemeClr val="bg1"/>
                </a:solidFill>
                <a:latin typeface="Monotype Corsiva" pitchFamily="66" charset="0"/>
              </a:rPr>
              <a:t>Итоги 3 четверти </a:t>
            </a:r>
          </a:p>
          <a:p>
            <a:r>
              <a:rPr lang="ru-RU" sz="9100" b="1" dirty="0">
                <a:solidFill>
                  <a:schemeClr val="bg1"/>
                </a:solidFill>
                <a:latin typeface="Monotype Corsiva" pitchFamily="66" charset="0"/>
              </a:rPr>
              <a:t>2016-2017 учебного года</a:t>
            </a:r>
          </a:p>
          <a:p>
            <a:endParaRPr lang="ru-RU" sz="5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764704"/>
            <a:ext cx="8496944" cy="52565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dirty="0"/>
              <a:t> Контрольные  срезы  проводились  на основании приказа МКУ «Управление образования Агрызского муниципального района РТ» №149 – ОД от 06.03.2017 г. по математике    и   русскому языку в 3,  4 классах.  </a:t>
            </a:r>
          </a:p>
          <a:p>
            <a:pPr>
              <a:buNone/>
            </a:pPr>
            <a:r>
              <a:rPr lang="ru-RU" sz="3200" dirty="0"/>
              <a:t>Цель:   оценка качества знаний, умений и навыков учащихся по предметам за пройденный период обучения и проверки  уровня сформированности основных компонентов учебной деятельности.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003778"/>
              </p:ext>
            </p:extLst>
          </p:nvPr>
        </p:nvGraphicFramePr>
        <p:xfrm>
          <a:off x="539553" y="260648"/>
          <a:ext cx="8208910" cy="1288152"/>
        </p:xfrm>
        <a:graphic>
          <a:graphicData uri="http://schemas.openxmlformats.org/drawingml/2006/table">
            <a:tbl>
              <a:tblPr/>
              <a:tblGrid>
                <a:gridCol w="20188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25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54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45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45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7452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452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5914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8486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3 класс математика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Общее количество учащихся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Выполняли работу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«5»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«4»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«3»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«2»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Успева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емость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качество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77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Город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93,36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69,58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577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Село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95,31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64,06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9577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ИТОГО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93,96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67,87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256770"/>
              </p:ext>
            </p:extLst>
          </p:nvPr>
        </p:nvGraphicFramePr>
        <p:xfrm>
          <a:off x="467548" y="1772816"/>
          <a:ext cx="8496941" cy="1288145"/>
        </p:xfrm>
        <a:graphic>
          <a:graphicData uri="http://schemas.openxmlformats.org/drawingml/2006/table">
            <a:tbl>
              <a:tblPr/>
              <a:tblGrid>
                <a:gridCol w="20218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428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37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15212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6480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3 класс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русский язык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Общее количество уч-ся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Выполняли работу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«5»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«4»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«3»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«2»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Успева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емость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качество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31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город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95,89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73,29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31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село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92,06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68,25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931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ИТОГО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94,74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71,77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200463"/>
              </p:ext>
            </p:extLst>
          </p:nvPr>
        </p:nvGraphicFramePr>
        <p:xfrm>
          <a:off x="467548" y="3301329"/>
          <a:ext cx="8424936" cy="1288145"/>
        </p:xfrm>
        <a:graphic>
          <a:graphicData uri="http://schemas.openxmlformats.org/drawingml/2006/table">
            <a:tbl>
              <a:tblPr/>
              <a:tblGrid>
                <a:gridCol w="19442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1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71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56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8873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8873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8873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7791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0674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6480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4 класс математика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Общее количество уч-ся 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Выполняли работу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«5»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«4»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«3»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«2»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Успева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емость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качество</a:t>
                      </a: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25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город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250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239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72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91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68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96,65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68,20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25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Село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106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100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44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33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97,00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64,00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2025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ИТОГО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356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339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92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135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101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13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96,76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66,96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7625" marR="476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165047"/>
              </p:ext>
            </p:extLst>
          </p:nvPr>
        </p:nvGraphicFramePr>
        <p:xfrm>
          <a:off x="395536" y="4811998"/>
          <a:ext cx="8424936" cy="1288161"/>
        </p:xfrm>
        <a:graphic>
          <a:graphicData uri="http://schemas.openxmlformats.org/drawingml/2006/table">
            <a:tbl>
              <a:tblPr/>
              <a:tblGrid>
                <a:gridCol w="17157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095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7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081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360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999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8011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6480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4 класс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русский язык</a:t>
                      </a:r>
                    </a:p>
                  </a:txBody>
                  <a:tcPr marL="56444" marR="56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Общее количество уч-ся</a:t>
                      </a:r>
                    </a:p>
                  </a:txBody>
                  <a:tcPr marL="56444" marR="56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Выполняли работу</a:t>
                      </a:r>
                    </a:p>
                  </a:txBody>
                  <a:tcPr marL="56444" marR="56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«5»</a:t>
                      </a:r>
                    </a:p>
                  </a:txBody>
                  <a:tcPr marL="56444" marR="56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«4»</a:t>
                      </a:r>
                    </a:p>
                  </a:txBody>
                  <a:tcPr marL="56444" marR="56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«3»</a:t>
                      </a:r>
                    </a:p>
                  </a:txBody>
                  <a:tcPr marL="56444" marR="56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«2»</a:t>
                      </a:r>
                    </a:p>
                  </a:txBody>
                  <a:tcPr marL="56444" marR="56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Успева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емость</a:t>
                      </a:r>
                    </a:p>
                  </a:txBody>
                  <a:tcPr marL="56444" marR="56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качество</a:t>
                      </a:r>
                    </a:p>
                  </a:txBody>
                  <a:tcPr marL="56444" marR="56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город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6444" marR="56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95,45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62,81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7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село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6444" marR="56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96,12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58,25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97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ИТОГО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6444" marR="564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356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95,65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61,45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749689"/>
              </p:ext>
            </p:extLst>
          </p:nvPr>
        </p:nvGraphicFramePr>
        <p:xfrm>
          <a:off x="251517" y="1628800"/>
          <a:ext cx="8640962" cy="3093384"/>
        </p:xfrm>
        <a:graphic>
          <a:graphicData uri="http://schemas.openxmlformats.org/drawingml/2006/table">
            <a:tbl>
              <a:tblPr/>
              <a:tblGrid>
                <a:gridCol w="11329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182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308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04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553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1886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9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класс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Кол-во уч-ся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на 4 и 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на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успеваемость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качество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489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276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191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95,5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56,4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435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245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179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97,5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56,3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356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186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159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96,9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52,1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Район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1280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mtClean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707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529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36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96,6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55,2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775157"/>
            <a:ext cx="896448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Сводный отчет о результативности по району (2-4 класс)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704667"/>
              </p:ext>
            </p:extLst>
          </p:nvPr>
        </p:nvGraphicFramePr>
        <p:xfrm>
          <a:off x="1396477" y="645840"/>
          <a:ext cx="7135962" cy="1066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5326">
                  <a:extLst>
                    <a:ext uri="{9D8B030D-6E8A-4147-A177-3AD203B41FA5}">
                      <a16:colId xmlns:a16="http://schemas.microsoft.com/office/drawing/2014/main" xmlns="" val="415363764"/>
                    </a:ext>
                  </a:extLst>
                </a:gridCol>
                <a:gridCol w="602377">
                  <a:extLst>
                    <a:ext uri="{9D8B030D-6E8A-4147-A177-3AD203B41FA5}">
                      <a16:colId xmlns:a16="http://schemas.microsoft.com/office/drawing/2014/main" xmlns="" val="400838460"/>
                    </a:ext>
                  </a:extLst>
                </a:gridCol>
                <a:gridCol w="602377">
                  <a:extLst>
                    <a:ext uri="{9D8B030D-6E8A-4147-A177-3AD203B41FA5}">
                      <a16:colId xmlns:a16="http://schemas.microsoft.com/office/drawing/2014/main" xmlns="" val="3117361259"/>
                    </a:ext>
                  </a:extLst>
                </a:gridCol>
                <a:gridCol w="602377">
                  <a:extLst>
                    <a:ext uri="{9D8B030D-6E8A-4147-A177-3AD203B41FA5}">
                      <a16:colId xmlns:a16="http://schemas.microsoft.com/office/drawing/2014/main" xmlns="" val="285488120"/>
                    </a:ext>
                  </a:extLst>
                </a:gridCol>
                <a:gridCol w="602377">
                  <a:extLst>
                    <a:ext uri="{9D8B030D-6E8A-4147-A177-3AD203B41FA5}">
                      <a16:colId xmlns:a16="http://schemas.microsoft.com/office/drawing/2014/main" xmlns="" val="3176301213"/>
                    </a:ext>
                  </a:extLst>
                </a:gridCol>
                <a:gridCol w="602377">
                  <a:extLst>
                    <a:ext uri="{9D8B030D-6E8A-4147-A177-3AD203B41FA5}">
                      <a16:colId xmlns:a16="http://schemas.microsoft.com/office/drawing/2014/main" xmlns="" val="3569974754"/>
                    </a:ext>
                  </a:extLst>
                </a:gridCol>
                <a:gridCol w="602377">
                  <a:extLst>
                    <a:ext uri="{9D8B030D-6E8A-4147-A177-3AD203B41FA5}">
                      <a16:colId xmlns:a16="http://schemas.microsoft.com/office/drawing/2014/main" xmlns="" val="341257838"/>
                    </a:ext>
                  </a:extLst>
                </a:gridCol>
                <a:gridCol w="512662">
                  <a:extLst>
                    <a:ext uri="{9D8B030D-6E8A-4147-A177-3AD203B41FA5}">
                      <a16:colId xmlns:a16="http://schemas.microsoft.com/office/drawing/2014/main" xmlns="" val="179829094"/>
                    </a:ext>
                  </a:extLst>
                </a:gridCol>
                <a:gridCol w="453593">
                  <a:extLst>
                    <a:ext uri="{9D8B030D-6E8A-4147-A177-3AD203B41FA5}">
                      <a16:colId xmlns:a16="http://schemas.microsoft.com/office/drawing/2014/main" xmlns="" val="2743667699"/>
                    </a:ext>
                  </a:extLst>
                </a:gridCol>
                <a:gridCol w="571730">
                  <a:extLst>
                    <a:ext uri="{9D8B030D-6E8A-4147-A177-3AD203B41FA5}">
                      <a16:colId xmlns:a16="http://schemas.microsoft.com/office/drawing/2014/main" xmlns="" val="3774951671"/>
                    </a:ext>
                  </a:extLst>
                </a:gridCol>
                <a:gridCol w="508389">
                  <a:extLst>
                    <a:ext uri="{9D8B030D-6E8A-4147-A177-3AD203B41FA5}">
                      <a16:colId xmlns:a16="http://schemas.microsoft.com/office/drawing/2014/main" xmlns="" val="1376484849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четверть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четверть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четверть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400" b="0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четверть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285763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</a:t>
                      </a: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767185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96,19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51,84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95,49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52,29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95,34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53,80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092697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СЕЛО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96,33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57,32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97,48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56,96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98,43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63,51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770963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96,26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54,58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96,48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54,62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96,88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58,66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18332607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87113" y="217185"/>
            <a:ext cx="398269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Качество и успеваемость 2 класс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32173" y="1647240"/>
            <a:ext cx="398269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Качество и успеваемость 3 класс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15816" y="4167966"/>
            <a:ext cx="39826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Качество и успеваемость 4 класс</a:t>
            </a:r>
            <a:endParaRPr lang="ru-RU" sz="20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704667"/>
              </p:ext>
            </p:extLst>
          </p:nvPr>
        </p:nvGraphicFramePr>
        <p:xfrm>
          <a:off x="1331641" y="2420887"/>
          <a:ext cx="7279977" cy="12828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5101">
                  <a:extLst>
                    <a:ext uri="{9D8B030D-6E8A-4147-A177-3AD203B41FA5}">
                      <a16:colId xmlns:a16="http://schemas.microsoft.com/office/drawing/2014/main" xmlns="" val="415363764"/>
                    </a:ext>
                  </a:extLst>
                </a:gridCol>
                <a:gridCol w="614534">
                  <a:extLst>
                    <a:ext uri="{9D8B030D-6E8A-4147-A177-3AD203B41FA5}">
                      <a16:colId xmlns:a16="http://schemas.microsoft.com/office/drawing/2014/main" xmlns="" val="400838460"/>
                    </a:ext>
                  </a:extLst>
                </a:gridCol>
                <a:gridCol w="614534">
                  <a:extLst>
                    <a:ext uri="{9D8B030D-6E8A-4147-A177-3AD203B41FA5}">
                      <a16:colId xmlns:a16="http://schemas.microsoft.com/office/drawing/2014/main" xmlns="" val="3117361259"/>
                    </a:ext>
                  </a:extLst>
                </a:gridCol>
                <a:gridCol w="614534">
                  <a:extLst>
                    <a:ext uri="{9D8B030D-6E8A-4147-A177-3AD203B41FA5}">
                      <a16:colId xmlns:a16="http://schemas.microsoft.com/office/drawing/2014/main" xmlns="" val="285488120"/>
                    </a:ext>
                  </a:extLst>
                </a:gridCol>
                <a:gridCol w="614534">
                  <a:extLst>
                    <a:ext uri="{9D8B030D-6E8A-4147-A177-3AD203B41FA5}">
                      <a16:colId xmlns:a16="http://schemas.microsoft.com/office/drawing/2014/main" xmlns="" val="3176301213"/>
                    </a:ext>
                  </a:extLst>
                </a:gridCol>
                <a:gridCol w="614534">
                  <a:extLst>
                    <a:ext uri="{9D8B030D-6E8A-4147-A177-3AD203B41FA5}">
                      <a16:colId xmlns:a16="http://schemas.microsoft.com/office/drawing/2014/main" xmlns="" val="3569974754"/>
                    </a:ext>
                  </a:extLst>
                </a:gridCol>
                <a:gridCol w="614534">
                  <a:extLst>
                    <a:ext uri="{9D8B030D-6E8A-4147-A177-3AD203B41FA5}">
                      <a16:colId xmlns:a16="http://schemas.microsoft.com/office/drawing/2014/main" xmlns="" val="341257838"/>
                    </a:ext>
                  </a:extLst>
                </a:gridCol>
                <a:gridCol w="523008">
                  <a:extLst>
                    <a:ext uri="{9D8B030D-6E8A-4147-A177-3AD203B41FA5}">
                      <a16:colId xmlns:a16="http://schemas.microsoft.com/office/drawing/2014/main" xmlns="" val="179829094"/>
                    </a:ext>
                  </a:extLst>
                </a:gridCol>
                <a:gridCol w="462747">
                  <a:extLst>
                    <a:ext uri="{9D8B030D-6E8A-4147-A177-3AD203B41FA5}">
                      <a16:colId xmlns:a16="http://schemas.microsoft.com/office/drawing/2014/main" xmlns="" val="2743667699"/>
                    </a:ext>
                  </a:extLst>
                </a:gridCol>
                <a:gridCol w="583268">
                  <a:extLst>
                    <a:ext uri="{9D8B030D-6E8A-4147-A177-3AD203B41FA5}">
                      <a16:colId xmlns:a16="http://schemas.microsoft.com/office/drawing/2014/main" xmlns="" val="3774951671"/>
                    </a:ext>
                  </a:extLst>
                </a:gridCol>
                <a:gridCol w="518649">
                  <a:extLst>
                    <a:ext uri="{9D8B030D-6E8A-4147-A177-3AD203B41FA5}">
                      <a16:colId xmlns:a16="http://schemas.microsoft.com/office/drawing/2014/main" xmlns="" val="1376484849"/>
                    </a:ext>
                  </a:extLst>
                </a:gridCol>
              </a:tblGrid>
              <a:tr h="256565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четверть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четверть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четверть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400" b="0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четверть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2857635"/>
                  </a:ext>
                </a:extLst>
              </a:tr>
              <a:tr h="256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</a:t>
                      </a: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76718561"/>
                  </a:ext>
                </a:extLst>
              </a:tr>
              <a:tr h="256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98,10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54,07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98,77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58,27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98,12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54,72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09269717"/>
                  </a:ext>
                </a:extLst>
              </a:tr>
              <a:tr h="256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СЕЛО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94,10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51,22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93,24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56,63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93,76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54,61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77096315"/>
                  </a:ext>
                </a:extLst>
              </a:tr>
              <a:tr h="2565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96,10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52,65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96,00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57,45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95,94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54,66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18332607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704667"/>
              </p:ext>
            </p:extLst>
          </p:nvPr>
        </p:nvGraphicFramePr>
        <p:xfrm>
          <a:off x="1259632" y="4653138"/>
          <a:ext cx="7135962" cy="13548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5326">
                  <a:extLst>
                    <a:ext uri="{9D8B030D-6E8A-4147-A177-3AD203B41FA5}">
                      <a16:colId xmlns:a16="http://schemas.microsoft.com/office/drawing/2014/main" xmlns="" val="415363764"/>
                    </a:ext>
                  </a:extLst>
                </a:gridCol>
                <a:gridCol w="602377">
                  <a:extLst>
                    <a:ext uri="{9D8B030D-6E8A-4147-A177-3AD203B41FA5}">
                      <a16:colId xmlns:a16="http://schemas.microsoft.com/office/drawing/2014/main" xmlns="" val="400838460"/>
                    </a:ext>
                  </a:extLst>
                </a:gridCol>
                <a:gridCol w="602377">
                  <a:extLst>
                    <a:ext uri="{9D8B030D-6E8A-4147-A177-3AD203B41FA5}">
                      <a16:colId xmlns:a16="http://schemas.microsoft.com/office/drawing/2014/main" xmlns="" val="3117361259"/>
                    </a:ext>
                  </a:extLst>
                </a:gridCol>
                <a:gridCol w="602377">
                  <a:extLst>
                    <a:ext uri="{9D8B030D-6E8A-4147-A177-3AD203B41FA5}">
                      <a16:colId xmlns:a16="http://schemas.microsoft.com/office/drawing/2014/main" xmlns="" val="285488120"/>
                    </a:ext>
                  </a:extLst>
                </a:gridCol>
                <a:gridCol w="602377">
                  <a:extLst>
                    <a:ext uri="{9D8B030D-6E8A-4147-A177-3AD203B41FA5}">
                      <a16:colId xmlns:a16="http://schemas.microsoft.com/office/drawing/2014/main" xmlns="" val="3176301213"/>
                    </a:ext>
                  </a:extLst>
                </a:gridCol>
                <a:gridCol w="602377">
                  <a:extLst>
                    <a:ext uri="{9D8B030D-6E8A-4147-A177-3AD203B41FA5}">
                      <a16:colId xmlns:a16="http://schemas.microsoft.com/office/drawing/2014/main" xmlns="" val="3569974754"/>
                    </a:ext>
                  </a:extLst>
                </a:gridCol>
                <a:gridCol w="602377">
                  <a:extLst>
                    <a:ext uri="{9D8B030D-6E8A-4147-A177-3AD203B41FA5}">
                      <a16:colId xmlns:a16="http://schemas.microsoft.com/office/drawing/2014/main" xmlns="" val="341257838"/>
                    </a:ext>
                  </a:extLst>
                </a:gridCol>
                <a:gridCol w="512662">
                  <a:extLst>
                    <a:ext uri="{9D8B030D-6E8A-4147-A177-3AD203B41FA5}">
                      <a16:colId xmlns:a16="http://schemas.microsoft.com/office/drawing/2014/main" xmlns="" val="179829094"/>
                    </a:ext>
                  </a:extLst>
                </a:gridCol>
                <a:gridCol w="453593">
                  <a:extLst>
                    <a:ext uri="{9D8B030D-6E8A-4147-A177-3AD203B41FA5}">
                      <a16:colId xmlns:a16="http://schemas.microsoft.com/office/drawing/2014/main" xmlns="" val="2743667699"/>
                    </a:ext>
                  </a:extLst>
                </a:gridCol>
                <a:gridCol w="571730">
                  <a:extLst>
                    <a:ext uri="{9D8B030D-6E8A-4147-A177-3AD203B41FA5}">
                      <a16:colId xmlns:a16="http://schemas.microsoft.com/office/drawing/2014/main" xmlns="" val="3774951671"/>
                    </a:ext>
                  </a:extLst>
                </a:gridCol>
                <a:gridCol w="508389">
                  <a:extLst>
                    <a:ext uri="{9D8B030D-6E8A-4147-A177-3AD203B41FA5}">
                      <a16:colId xmlns:a16="http://schemas.microsoft.com/office/drawing/2014/main" xmlns="" val="1376484849"/>
                    </a:ext>
                  </a:extLst>
                </a:gridCol>
              </a:tblGrid>
              <a:tr h="270966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четверть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четверть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четверть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400" b="0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четверть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2857635"/>
                  </a:ext>
                </a:extLst>
              </a:tr>
              <a:tr h="270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</a:t>
                      </a: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кач.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76718561"/>
                  </a:ext>
                </a:extLst>
              </a:tr>
              <a:tr h="2709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93,72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46,78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96,68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48,24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95,34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55,26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09269717"/>
                  </a:ext>
                </a:extLst>
              </a:tr>
              <a:tr h="2709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СЕЛО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99,62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48,59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99,62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49,78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57,16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77096315"/>
                  </a:ext>
                </a:extLst>
              </a:tr>
              <a:tr h="2709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96,67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47,68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98,15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49,01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97,67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56,21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18332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10914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120</TotalTime>
  <Words>491</Words>
  <Application>Microsoft Office PowerPoint</Application>
  <PresentationFormat>Экран (4:3)</PresentationFormat>
  <Paragraphs>342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ИТОГИ контрольных работ по математике и русскому языку в 3 и 4 кл.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контрольных работ по математике и русскому языку в 3 и 4 кл.</dc:title>
  <dc:creator>user1</dc:creator>
  <cp:lastModifiedBy>My4</cp:lastModifiedBy>
  <cp:revision>19</cp:revision>
  <dcterms:created xsi:type="dcterms:W3CDTF">2017-04-13T07:35:03Z</dcterms:created>
  <dcterms:modified xsi:type="dcterms:W3CDTF">2017-04-21T06:30:49Z</dcterms:modified>
</cp:coreProperties>
</file>